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21"/>
  </p:notesMasterIdLst>
  <p:sldIdLst>
    <p:sldId id="384" r:id="rId2"/>
    <p:sldId id="1669" r:id="rId3"/>
    <p:sldId id="281" r:id="rId4"/>
    <p:sldId id="10941" r:id="rId5"/>
    <p:sldId id="829" r:id="rId6"/>
    <p:sldId id="10942" r:id="rId7"/>
    <p:sldId id="828" r:id="rId8"/>
    <p:sldId id="10943" r:id="rId9"/>
    <p:sldId id="10944" r:id="rId10"/>
    <p:sldId id="841" r:id="rId11"/>
    <p:sldId id="10952" r:id="rId12"/>
    <p:sldId id="10945" r:id="rId13"/>
    <p:sldId id="1687" r:id="rId14"/>
    <p:sldId id="10946" r:id="rId15"/>
    <p:sldId id="10948" r:id="rId16"/>
    <p:sldId id="10949" r:id="rId17"/>
    <p:sldId id="10953" r:id="rId18"/>
    <p:sldId id="10927" r:id="rId19"/>
    <p:sldId id="10950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ma Zahmatkesh" initials="SZ" lastIdx="6" clrIdx="0">
    <p:extLst>
      <p:ext uri="{19B8F6BF-5375-455C-9EA6-DF929625EA0E}">
        <p15:presenceInfo xmlns:p15="http://schemas.microsoft.com/office/powerpoint/2012/main" userId="S::10385704@polimi.it::74a73481-dba3-43d9-bace-d480429f39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D5F5"/>
    <a:srgbClr val="0D1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/>
    <p:restoredTop sz="96197"/>
  </p:normalViewPr>
  <p:slideViewPr>
    <p:cSldViewPr snapToGrid="0" snapToObjects="1">
      <p:cViewPr varScale="1">
        <p:scale>
          <a:sx n="120" d="100"/>
          <a:sy n="120" d="100"/>
        </p:scale>
        <p:origin x="200" y="264"/>
      </p:cViewPr>
      <p:guideLst/>
    </p:cSldViewPr>
  </p:slideViewPr>
  <p:outlineViewPr>
    <p:cViewPr>
      <p:scale>
        <a:sx n="33" d="100"/>
        <a:sy n="33" d="100"/>
      </p:scale>
      <p:origin x="0" y="-9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41CC-C61C-2F43-A643-7ED1F9C31B07}" type="datetimeFigureOut">
              <a:rPr lang="it-IT" smtClean="0"/>
              <a:t>12/10/23</a:t>
            </a:fld>
            <a:endParaRPr lang="it-I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7CFB8-1D29-8F41-8017-7BC346241577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8118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0137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048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27199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reasons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SML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maintain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models online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don’t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entire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data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an online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incorporate one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update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impossible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retrain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model from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beginning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new sample.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manage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 in 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way.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unfeasible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samples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arrived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In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fact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after the testing and the training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discarded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steam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evolves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time,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present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some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non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stationary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An online model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adapt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5675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non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stationary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called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concept drift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phenomena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Streams evolve in time so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statistics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such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subject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gradual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sudden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changes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without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warning. The risk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model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up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point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doesn’t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anymore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new data.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enough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build a model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incorporate one sample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time,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need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also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adapt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model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built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until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now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manage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concept drift. For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reason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SML model must be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dynamic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b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4479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4196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686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7257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12767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869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7CFB8-1D29-8F41-8017-7BC346241577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490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15469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particular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by 2025,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estimated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least 175 ZB of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be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produced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each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year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one order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magnitude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far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away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from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ability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store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them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memory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30% of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them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be analyzed in real-time.</a:t>
            </a:r>
          </a:p>
          <a:p>
            <a:b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</a:b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the 44% of the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generated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captured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due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inadequate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infrastructures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addition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43% of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captured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data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unused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due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inadequate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techniques. 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total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around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68% of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produced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used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87289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Usually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new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stored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a batch.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entire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batch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analyzed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time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series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06902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category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falls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standard machine learning techniques.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use 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static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batch of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doesn’t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evolve in time,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split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training and testing sets,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model with the training set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test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using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testing set.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When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new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only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thing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can do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add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 the end of the batch, re-split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re-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train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 model from scratch. So, with data streams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approaches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unfeasible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92659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 posto di salvare lo stream nella repo e renderlo statico e estrarre da li insights, si può…..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5634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particular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SML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algorithms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continuously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incorporate new data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without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retraining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their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models from scratch.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firstly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use the new sample in input to test the model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to update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particular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approach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called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prequential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evaluation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solves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problem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the testing set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not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Citare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prequential</a:t>
            </a:r>
            <a:r>
              <a:rPr lang="it-IT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evaluation</a:t>
            </a:r>
            <a:endParaRPr lang="it-IT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45031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reasons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SML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introduced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maintain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models online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means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don’t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entire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data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available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an online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incorporate one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Moreover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update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time.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impossible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retrain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model from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beginning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new sample.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stream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unbounded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 model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needs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manage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data in a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proper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way.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It’s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unfeasible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samples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arrived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In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fact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after the testing and the training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phase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sample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discarded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Since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steam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evolves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 time,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can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present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some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form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non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stationary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An online model must be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dynamic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adapt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</a:t>
            </a:r>
            <a:r>
              <a:rPr lang="it-IT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it</a:t>
            </a:r>
            <a:r>
              <a:rPr lang="it-IT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707" name="Google Shape;7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3711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0"/>
            <a:ext cx="9797142" cy="19049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TITLE PRESENTATION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4304252"/>
            <a:ext cx="9797142" cy="113860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625-38AA-E842-988E-64BF05994AE4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AD58DC-9BAA-E347-A70D-B526307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D86327-C0E4-4044-A1E0-A12845F30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5EA051-4A2C-CC4E-8D04-41B2E0315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93D31-D4FB-4D00-74C5-EE64CA3FB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66581" y="2532428"/>
            <a:ext cx="3939451" cy="29151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6DAB8E-6F81-D89F-2AE1-7257DE770B3B}"/>
              </a:ext>
            </a:extLst>
          </p:cNvPr>
          <p:cNvSpPr/>
          <p:nvPr userDrawn="1"/>
        </p:nvSpPr>
        <p:spPr>
          <a:xfrm>
            <a:off x="10549054" y="0"/>
            <a:ext cx="1642946" cy="1326995"/>
          </a:xfrm>
          <a:prstGeom prst="rect">
            <a:avLst/>
          </a:pr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89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10099" y="1772910"/>
            <a:ext cx="5333655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6247901" y="1774511"/>
            <a:ext cx="5334000" cy="3884684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74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356691"/>
            <a:ext cx="10888812" cy="4148957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chemeClr val="accent2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doub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0099" y="474391"/>
            <a:ext cx="10971804" cy="1012636"/>
          </a:xfrm>
        </p:spPr>
        <p:txBody>
          <a:bodyPr anchor="t"/>
          <a:lstStyle>
            <a:lvl1pPr>
              <a:lnSpc>
                <a:spcPct val="90000"/>
              </a:lnSpc>
              <a:defRPr baseline="0"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This Is an Example of a Double Headline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0099" y="1768593"/>
            <a:ext cx="10971805" cy="3991868"/>
          </a:xfrm>
        </p:spPr>
        <p:txBody>
          <a:bodyPr/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12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6" y="151864"/>
            <a:ext cx="11798561" cy="88356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4066" y="6585339"/>
            <a:ext cx="3270335" cy="218973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7959" y="6585338"/>
            <a:ext cx="8504816" cy="2726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@manudellavalle - http://emanueledellavalle.org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32107" y="5826027"/>
            <a:ext cx="3245027" cy="1226793"/>
          </a:xfrm>
          <a:prstGeom prst="rect">
            <a:avLst/>
          </a:prstGeom>
        </p:spPr>
        <p:txBody>
          <a:bodyPr/>
          <a:lstStyle/>
          <a:p>
            <a:fld id="{28CD9AFD-AE92-B34B-8DB8-999659AB5E3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250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2">
  <p:cSld name="1_Title and Content 2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623767" y="272718"/>
            <a:ext cx="10944523" cy="1320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ubik"/>
              <a:buNone/>
              <a:defRPr sz="2133" b="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623768" y="1659119"/>
            <a:ext cx="10944464" cy="452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ubik"/>
              <a:buNone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1219170" lvl="1" indent="-4571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828754" lvl="2" indent="-431789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2438339" lvl="3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▫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3047924" lvl="4" indent="-41909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783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E68DA-8937-44A5-901F-331301315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56657" y="2194521"/>
            <a:ext cx="8958943" cy="12344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en-US" noProof="0" dirty="0"/>
              <a:t>Ending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01075AB-44C8-4AFB-AA0E-F18BDAB28D1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6657" y="3603171"/>
            <a:ext cx="8958943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="1">
                <a:solidFill>
                  <a:srgbClr val="838CA2"/>
                </a:solidFill>
                <a:latin typeface="Titillium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SUBTITLE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E5414E-2CCC-CC40-99ED-CC8A24CDAD45}"/>
              </a:ext>
            </a:extLst>
          </p:cNvPr>
          <p:cNvSpPr txBox="1"/>
          <p:nvPr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FBE1-93CA-7641-BBC5-1AF0B7216565}"/>
              </a:ext>
            </a:extLst>
          </p:cNvPr>
          <p:cNvSpPr txBox="1"/>
          <p:nvPr userDrawn="1"/>
        </p:nvSpPr>
        <p:spPr>
          <a:xfrm>
            <a:off x="3570514" y="468085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F6163-F7B8-465F-93D3-F5034FE206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917575"/>
            <a:ext cx="10515600" cy="968375"/>
          </a:xfrm>
          <a:prstGeom prst="rect">
            <a:avLst/>
          </a:prstGeom>
        </p:spPr>
        <p:txBody>
          <a:bodyPr/>
          <a:lstStyle>
            <a:lvl1pPr>
              <a:defRPr sz="7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DIVIDER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B20FFA3-5016-48A2-BF51-6CFA6AC2BA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047875"/>
            <a:ext cx="10515600" cy="89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GB" dirty="0"/>
              <a:t>TITLE SLIDE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669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0696172-62CE-3741-9836-5B4B2DFC0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166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- one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BF1A-AF82-E249-AA08-EA67F63F7E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E3343-0B6E-AA44-8D2F-007FF0E9F1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F7679-4D73-2146-A516-DDE4E281450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7E2CA9B-9B50-7341-90E7-9C1BAFF1D0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D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column layout</a:t>
            </a:r>
          </a:p>
        </p:txBody>
      </p:sp>
    </p:spTree>
    <p:extLst>
      <p:ext uri="{BB962C8B-B14F-4D97-AF65-F5344CB8AC3E}">
        <p14:creationId xmlns:p14="http://schemas.microsoft.com/office/powerpoint/2010/main" val="85892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F8728E-B7B0-EC44-A854-C7E2315EB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E69D7-6B74-A245-AF38-6D13F067E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8D2AC-F35A-B946-8DC7-A6032E64ACB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09CBFDA-B487-D64B-80E4-6D97979B8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8399462" cy="1244600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 (with subtitles)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AFFAE4B-1291-5D4A-AFFC-D8B964DF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EC76A0E-F2F0-1F4C-BFB9-0073DA768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E87653ED-13FF-E544-9B90-307C7069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2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4B78046B-1F4B-B241-9A67-1421F90B9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679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65C4E-52AC-B242-8D06-D0AC3AC429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B83D5-A163-034C-925F-94B6316B75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839C9-B13F-C245-BB1A-EC9831A211F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5455F18-FE98-B648-99AF-785037AFD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r>
              <a:rPr lang="nl-NL" dirty="0"/>
              <a:t>Two column layout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6B7817F2-927C-B346-97A2-02F3E286C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jdelijke aanduiding voor inhoud 3">
            <a:extLst>
              <a:ext uri="{FF2B5EF4-FFF2-40B4-BE49-F238E27FC236}">
                <a16:creationId xmlns:a16="http://schemas.microsoft.com/office/drawing/2014/main" id="{D13876FC-3C19-0F44-A2B6-75620EA68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B1E46"/>
                </a:solidFill>
                <a:latin typeface="Titillium" panose="000005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9218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C3A7B-DE74-8F42-AE81-372B4BC45A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E7A9C-D89D-874D-A809-D19F729B9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8906E-BA0F-3B4A-89D7-39768CDE8DD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1B687BC-688E-3B48-9734-E2DDE6F7DB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9BE033F-03A5-9C4C-9299-C5366FE2F77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8315325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0B1E46"/>
                </a:solidFill>
                <a:latin typeface="Titillium" panose="00000500000000000000" pitchFamily="50" charset="0"/>
                <a:ea typeface="+mj-ea"/>
                <a:cs typeface="+mj-cs"/>
              </a:defRPr>
            </a:lvl1pPr>
          </a:lstStyle>
          <a:p>
            <a:r>
              <a:rPr lang="en-US" noProof="0" dirty="0"/>
              <a:t> Only title</a:t>
            </a:r>
          </a:p>
        </p:txBody>
      </p:sp>
    </p:spTree>
    <p:extLst>
      <p:ext uri="{BB962C8B-B14F-4D97-AF65-F5344CB8AC3E}">
        <p14:creationId xmlns:p14="http://schemas.microsoft.com/office/powerpoint/2010/main" val="34466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1210" y="6441529"/>
            <a:ext cx="6489581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ctr">
              <a:defRPr sz="1333">
                <a:solidFill>
                  <a:schemeClr val="bg1"/>
                </a:solidFill>
              </a:defRPr>
            </a:lvl1pPr>
          </a:lstStyle>
          <a:p>
            <a:r>
              <a:rPr lang="en-US"/>
              <a:t>@manudellavalle - http://emanueledellavalle.org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39591" y="5760298"/>
            <a:ext cx="1138533" cy="364764"/>
          </a:xfrm>
          <a:prstGeom prst="rect">
            <a:avLst/>
          </a:prstGeom>
        </p:spPr>
        <p:txBody>
          <a:bodyPr vert="horz" lIns="51024" tIns="25512" rIns="51024" bIns="25512" rtlCol="0" anchor="ctr"/>
          <a:lstStyle>
            <a:lvl1pPr algn="r">
              <a:defRPr sz="1333">
                <a:solidFill>
                  <a:srgbClr val="808080"/>
                </a:solidFill>
              </a:defRPr>
            </a:lvl1pPr>
          </a:lstStyle>
          <a:p>
            <a:fld id="{D19D5C05-5B03-9A43-A3DF-CF5FDE40DB9A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8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138386-4951-524F-A2B3-0E0D11B57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70173" y="6356350"/>
            <a:ext cx="56516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@manudellavalle - http://emanueledellavalle.org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CD4DE-BA20-694E-9F55-E785439AB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5938" y="6356350"/>
            <a:ext cx="22178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5D038-E70F-B244-A1AE-4DC4A8F32122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CF495-4DA5-D548-9129-39F3D2C5E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9600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2FA09-8093-2780-7167-2E95B3B9FEB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8713" y="104774"/>
            <a:ext cx="1251845" cy="9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2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5" r:id="rId5"/>
    <p:sldLayoutId id="2147483681" r:id="rId6"/>
    <p:sldLayoutId id="2147483682" r:id="rId7"/>
    <p:sldLayoutId id="2147483683" r:id="rId8"/>
    <p:sldLayoutId id="2147483686" r:id="rId9"/>
    <p:sldLayoutId id="2147483687" r:id="rId10"/>
    <p:sldLayoutId id="2147483688" r:id="rId11"/>
    <p:sldLayoutId id="2147483689" r:id="rId12"/>
    <p:sldLayoutId id="2147483692" r:id="rId13"/>
    <p:sldLayoutId id="214748369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antiaconsulting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openxmlformats.org/officeDocument/2006/relationships/hyperlink" Target="https://motusml.com/" TargetMode="External"/><Relationship Id="rId4" Type="http://schemas.openxmlformats.org/officeDocument/2006/relationships/hyperlink" Target="https://alessiobernardo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Hands-on session:</a:t>
            </a:r>
            <a:br>
              <a:rPr lang="en-US" dirty="0"/>
            </a:br>
            <a:r>
              <a:rPr lang="en-US" dirty="0"/>
              <a:t>River Library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657" y="4304251"/>
            <a:ext cx="9797142" cy="1904999"/>
          </a:xfrm>
        </p:spPr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Alessio Bernardo</a:t>
            </a:r>
          </a:p>
          <a:p>
            <a:pPr lvl="0"/>
            <a:r>
              <a:rPr lang="en-GB" sz="2000" dirty="0"/>
              <a:t>Post-doc @ Politecnico di Milano</a:t>
            </a:r>
          </a:p>
          <a:p>
            <a:pPr lvl="0"/>
            <a:r>
              <a:rPr lang="en-GB" sz="2000" dirty="0"/>
              <a:t>CTO &amp; Co-founder @ Motus ml</a:t>
            </a:r>
          </a:p>
        </p:txBody>
      </p:sp>
    </p:spTree>
    <p:extLst>
      <p:ext uri="{BB962C8B-B14F-4D97-AF65-F5344CB8AC3E}">
        <p14:creationId xmlns:p14="http://schemas.microsoft.com/office/powerpoint/2010/main" val="260776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10</a:t>
            </a:fld>
            <a:endParaRPr lang="en-US" dirty="0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SML models</a:t>
            </a:r>
            <a:endParaRPr lang="en-US" b="1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D2348B-4FDC-C122-A714-82264D8A95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681163"/>
            <a:ext cx="5157787" cy="823912"/>
          </a:xfrm>
        </p:spPr>
        <p:txBody>
          <a:bodyPr/>
          <a:lstStyle/>
          <a:p>
            <a:r>
              <a:rPr lang="it-IT" dirty="0"/>
              <a:t>Benefits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AF178B-76CA-A2AB-569D-CF641B9D2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2505075"/>
            <a:ext cx="5157787" cy="3684588"/>
          </a:xfrm>
        </p:spPr>
        <p:txBody>
          <a:bodyPr/>
          <a:lstStyle/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One sample at a time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Incremental models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Time &amp; Memory management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BA2A7F-3460-358E-7190-1E37EBB35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625" y="1681163"/>
            <a:ext cx="5183188" cy="823912"/>
          </a:xfrm>
        </p:spPr>
        <p:txBody>
          <a:bodyPr/>
          <a:lstStyle/>
          <a:p>
            <a:r>
              <a:rPr lang="it-IT" dirty="0"/>
              <a:t>Challenges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B0FF941-0EE8-6F77-A5B6-952EF9ABC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625" y="2505075"/>
            <a:ext cx="5183188" cy="3684588"/>
          </a:xfrm>
        </p:spPr>
        <p:txBody>
          <a:bodyPr/>
          <a:lstStyle/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Data stationarity (concept drift)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Class imbalance</a:t>
            </a:r>
          </a:p>
          <a:p>
            <a:r>
              <a:rPr lang="en-GB" spc="-5" dirty="0">
                <a:solidFill>
                  <a:schemeClr val="tx1"/>
                </a:solidFill>
                <a:latin typeface="+mn-lt"/>
                <a:cs typeface="Calibri"/>
              </a:rPr>
              <a:t>Hyper-parameter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05175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11</a:t>
            </a:fld>
            <a:endParaRPr lang="en-US" dirty="0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3389080" y="1960010"/>
            <a:ext cx="5413838" cy="1244600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7200" dirty="0"/>
              <a:t>Concept Drift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89432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24A382-9482-1DB4-8705-E5C837ED0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7"/>
          <a:stretch/>
        </p:blipFill>
        <p:spPr>
          <a:xfrm>
            <a:off x="354529" y="1269979"/>
            <a:ext cx="4733286" cy="3978361"/>
          </a:xfrm>
          <a:prstGeom prst="rect">
            <a:avLst/>
          </a:prstGeom>
          <a:noFill/>
        </p:spPr>
      </p:pic>
      <p:sp>
        <p:nvSpPr>
          <p:cNvPr id="8" name="object 18">
            <a:extLst>
              <a:ext uri="{FF2B5EF4-FFF2-40B4-BE49-F238E27FC236}">
                <a16:creationId xmlns:a16="http://schemas.microsoft.com/office/drawing/2014/main" id="{C237CA52-9C9A-842E-37FF-D502531AAE5B}"/>
              </a:ext>
            </a:extLst>
          </p:cNvPr>
          <p:cNvSpPr txBox="1"/>
          <p:nvPr/>
        </p:nvSpPr>
        <p:spPr>
          <a:xfrm>
            <a:off x="354529" y="5826027"/>
            <a:ext cx="4733286" cy="4437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Heaven,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W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D. (2020).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Our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weird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behavior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during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the pandemic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is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messing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with AI models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MIT Technology Review)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3196536-17B8-19F7-9262-82C250633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56" y="1269979"/>
            <a:ext cx="5941792" cy="3325467"/>
          </a:xfrm>
          <a:prstGeom prst="rect">
            <a:avLst/>
          </a:prstGeom>
        </p:spPr>
      </p:pic>
      <p:sp>
        <p:nvSpPr>
          <p:cNvPr id="10" name="object 18">
            <a:extLst>
              <a:ext uri="{FF2B5EF4-FFF2-40B4-BE49-F238E27FC236}">
                <a16:creationId xmlns:a16="http://schemas.microsoft.com/office/drawing/2014/main" id="{14263A9D-9F43-3669-9187-715612635715}"/>
              </a:ext>
            </a:extLst>
          </p:cNvPr>
          <p:cNvSpPr txBox="1"/>
          <p:nvPr/>
        </p:nvSpPr>
        <p:spPr>
          <a:xfrm>
            <a:off x="6488209" y="5826027"/>
            <a:ext cx="4733286" cy="4437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https://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www.gartner.com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/en/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articles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/12-data-and-analytics-trends-to-keep-on-your-radar</a:t>
            </a:r>
          </a:p>
        </p:txBody>
      </p:sp>
    </p:spTree>
    <p:extLst>
      <p:ext uri="{BB962C8B-B14F-4D97-AF65-F5344CB8AC3E}">
        <p14:creationId xmlns:p14="http://schemas.microsoft.com/office/powerpoint/2010/main" val="60689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13</a:t>
            </a:fld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B08136A-C9B3-9B34-ED15-19085C4BADAC}"/>
              </a:ext>
            </a:extLst>
          </p:cNvPr>
          <p:cNvGrpSpPr/>
          <p:nvPr/>
        </p:nvGrpSpPr>
        <p:grpSpPr>
          <a:xfrm>
            <a:off x="1102723" y="1899139"/>
            <a:ext cx="9986551" cy="3758233"/>
            <a:chOff x="107018" y="1500288"/>
            <a:chExt cx="8604982" cy="2691699"/>
          </a:xfrm>
        </p:grpSpPr>
        <p:pic>
          <p:nvPicPr>
            <p:cNvPr id="15" name="object 3">
              <a:extLst>
                <a:ext uri="{FF2B5EF4-FFF2-40B4-BE49-F238E27FC236}">
                  <a16:creationId xmlns:a16="http://schemas.microsoft.com/office/drawing/2014/main" id="{DB53CFE3-C5F3-86DE-FA38-2E1306EA0AF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807" y="2652288"/>
              <a:ext cx="7896650" cy="924941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2B8C3A89-FE8D-8CC4-040C-BC89CBC5D5A4}"/>
                </a:ext>
              </a:extLst>
            </p:cNvPr>
            <p:cNvSpPr txBox="1"/>
            <p:nvPr/>
          </p:nvSpPr>
          <p:spPr>
            <a:xfrm>
              <a:off x="4329112" y="3892267"/>
              <a:ext cx="4857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202729"/>
                  </a:solidFill>
                  <a:latin typeface="Calibri"/>
                  <a:cs typeface="Calibri"/>
                </a:rPr>
                <a:t>Ti</a:t>
              </a:r>
              <a:r>
                <a:rPr sz="1800" dirty="0">
                  <a:solidFill>
                    <a:srgbClr val="202729"/>
                  </a:solidFill>
                  <a:latin typeface="Calibri"/>
                  <a:cs typeface="Calibri"/>
                </a:rPr>
                <a:t>me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3D0F5A1F-9851-8BFA-F46C-B601CF10C6D7}"/>
                </a:ext>
              </a:extLst>
            </p:cNvPr>
            <p:cNvSpPr txBox="1"/>
            <p:nvPr/>
          </p:nvSpPr>
          <p:spPr>
            <a:xfrm>
              <a:off x="107018" y="1815188"/>
              <a:ext cx="304800" cy="1127125"/>
            </a:xfrm>
            <a:prstGeom prst="rect">
              <a:avLst/>
            </a:prstGeom>
          </p:spPr>
          <p:txBody>
            <a:bodyPr vert="vert270" wrap="square" lIns="0" tIns="12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"/>
                </a:spcBef>
              </a:pPr>
              <a:r>
                <a:rPr sz="1800" spc="-5" dirty="0">
                  <a:solidFill>
                    <a:srgbClr val="202729"/>
                  </a:solidFill>
                  <a:latin typeface="Calibri"/>
                  <a:cs typeface="Calibri"/>
                </a:rPr>
                <a:t>Distribution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18" name="Freccia destra 17">
              <a:extLst>
                <a:ext uri="{FF2B5EF4-FFF2-40B4-BE49-F238E27FC236}">
                  <a16:creationId xmlns:a16="http://schemas.microsoft.com/office/drawing/2014/main" id="{1E421B4E-2573-99C1-A267-135F0806CB2B}"/>
                </a:ext>
              </a:extLst>
            </p:cNvPr>
            <p:cNvSpPr/>
            <p:nvPr/>
          </p:nvSpPr>
          <p:spPr>
            <a:xfrm>
              <a:off x="432000" y="3762716"/>
              <a:ext cx="8280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Freccia destra 18">
              <a:extLst>
                <a:ext uri="{FF2B5EF4-FFF2-40B4-BE49-F238E27FC236}">
                  <a16:creationId xmlns:a16="http://schemas.microsoft.com/office/drawing/2014/main" id="{41138C59-4C25-8D02-B2DA-F38C15026155}"/>
                </a:ext>
              </a:extLst>
            </p:cNvPr>
            <p:cNvSpPr/>
            <p:nvPr/>
          </p:nvSpPr>
          <p:spPr>
            <a:xfrm rot="16200000">
              <a:off x="-704182" y="2616288"/>
              <a:ext cx="2304000" cy="720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2529253" y="6054191"/>
            <a:ext cx="7133492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Tsymbal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The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problem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of concept drift: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definitions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and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related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work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Trinity College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Dublin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, 2004</a:t>
            </a:r>
            <a:endParaRPr lang="it-IT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540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14</a:t>
            </a:fld>
            <a:endParaRPr lang="it-IT" dirty="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2529253" y="6054191"/>
            <a:ext cx="7133492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Tsymbal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The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problem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of concept drift: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definitions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and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related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work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Trinity College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Dublin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, 2004</a:t>
            </a:r>
            <a:endParaRPr lang="it-IT" sz="1400" dirty="0">
              <a:latin typeface="Calibri"/>
              <a:cs typeface="Calibri"/>
            </a:endParaRP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E04F4E16-0278-7136-951D-ECAC0C4CD31A}"/>
              </a:ext>
            </a:extLst>
          </p:cNvPr>
          <p:cNvGrpSpPr/>
          <p:nvPr/>
        </p:nvGrpSpPr>
        <p:grpSpPr>
          <a:xfrm>
            <a:off x="1914777" y="1902129"/>
            <a:ext cx="8362443" cy="3898855"/>
            <a:chOff x="1660789" y="2037904"/>
            <a:chExt cx="8362443" cy="3898855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7AC618FB-6204-825D-207F-0DBFD2B14CB0}"/>
                </a:ext>
              </a:extLst>
            </p:cNvPr>
            <p:cNvPicPr/>
            <p:nvPr/>
          </p:nvPicPr>
          <p:blipFill rotWithShape="1">
            <a:blip r:embed="rId3" cstate="print"/>
            <a:srcRect t="1" r="4266" b="5441"/>
            <a:stretch/>
          </p:blipFill>
          <p:spPr>
            <a:xfrm>
              <a:off x="1802422" y="5589542"/>
              <a:ext cx="8220810" cy="347217"/>
            </a:xfrm>
            <a:prstGeom prst="rect">
              <a:avLst/>
            </a:prstGeom>
          </p:spPr>
        </p:pic>
        <p:pic>
          <p:nvPicPr>
            <p:cNvPr id="6" name="object 3">
              <a:extLst>
                <a:ext uri="{FF2B5EF4-FFF2-40B4-BE49-F238E27FC236}">
                  <a16:creationId xmlns:a16="http://schemas.microsoft.com/office/drawing/2014/main" id="{31648DA4-F56C-98EE-AAE0-50151793E82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0789" y="2037904"/>
              <a:ext cx="7838788" cy="3527581"/>
            </a:xfrm>
            <a:prstGeom prst="rect">
              <a:avLst/>
            </a:prstGeom>
          </p:spPr>
        </p:pic>
      </p:grpSp>
      <p:grpSp>
        <p:nvGrpSpPr>
          <p:cNvPr id="7" name="object 4">
            <a:extLst>
              <a:ext uri="{FF2B5EF4-FFF2-40B4-BE49-F238E27FC236}">
                <a16:creationId xmlns:a16="http://schemas.microsoft.com/office/drawing/2014/main" id="{927E6E0E-F151-5DCB-38A7-78CBD45DF50D}"/>
              </a:ext>
            </a:extLst>
          </p:cNvPr>
          <p:cNvGrpSpPr/>
          <p:nvPr/>
        </p:nvGrpSpPr>
        <p:grpSpPr>
          <a:xfrm>
            <a:off x="8151610" y="1425893"/>
            <a:ext cx="264795" cy="264795"/>
            <a:chOff x="5580623" y="316538"/>
            <a:chExt cx="264795" cy="26479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C9F60D03-D109-2281-1429-E522AB90EE31}"/>
                </a:ext>
              </a:extLst>
            </p:cNvPr>
            <p:cNvSpPr/>
            <p:nvPr/>
          </p:nvSpPr>
          <p:spPr>
            <a:xfrm>
              <a:off x="5586973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252001" y="0"/>
                  </a:moveTo>
                  <a:lnTo>
                    <a:pt x="0" y="0"/>
                  </a:lnTo>
                  <a:lnTo>
                    <a:pt x="0" y="251999"/>
                  </a:lnTo>
                  <a:lnTo>
                    <a:pt x="252001" y="251999"/>
                  </a:lnTo>
                  <a:lnTo>
                    <a:pt x="252001" y="0"/>
                  </a:lnTo>
                  <a:close/>
                </a:path>
              </a:pathLst>
            </a:custGeom>
            <a:solidFill>
              <a:srgbClr val="E77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3A87FA79-CE51-231B-4563-891C003D4B0A}"/>
                </a:ext>
              </a:extLst>
            </p:cNvPr>
            <p:cNvSpPr/>
            <p:nvPr/>
          </p:nvSpPr>
          <p:spPr>
            <a:xfrm>
              <a:off x="5586973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0"/>
                  </a:moveTo>
                  <a:lnTo>
                    <a:pt x="252001" y="0"/>
                  </a:lnTo>
                  <a:lnTo>
                    <a:pt x="252001" y="252000"/>
                  </a:lnTo>
                  <a:lnTo>
                    <a:pt x="0" y="25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7">
            <a:extLst>
              <a:ext uri="{FF2B5EF4-FFF2-40B4-BE49-F238E27FC236}">
                <a16:creationId xmlns:a16="http://schemas.microsoft.com/office/drawing/2014/main" id="{BDEAA704-E505-47E4-D835-F728D6052FD2}"/>
              </a:ext>
            </a:extLst>
          </p:cNvPr>
          <p:cNvGrpSpPr/>
          <p:nvPr/>
        </p:nvGrpSpPr>
        <p:grpSpPr>
          <a:xfrm>
            <a:off x="10066114" y="1425893"/>
            <a:ext cx="264795" cy="264795"/>
            <a:chOff x="7495127" y="316538"/>
            <a:chExt cx="264795" cy="26479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5B2CB79B-470D-2246-3571-E397D2CE1C9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1477" y="322888"/>
              <a:ext cx="252001" cy="251999"/>
            </a:xfrm>
            <a:prstGeom prst="rect">
              <a:avLst/>
            </a:prstGeom>
          </p:spPr>
        </p:pic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F3534EB9-AD64-A1E7-5032-213859E7DE24}"/>
                </a:ext>
              </a:extLst>
            </p:cNvPr>
            <p:cNvSpPr/>
            <p:nvPr/>
          </p:nvSpPr>
          <p:spPr>
            <a:xfrm>
              <a:off x="7501477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0"/>
                  </a:moveTo>
                  <a:lnTo>
                    <a:pt x="252001" y="0"/>
                  </a:lnTo>
                  <a:lnTo>
                    <a:pt x="252001" y="252000"/>
                  </a:lnTo>
                  <a:lnTo>
                    <a:pt x="0" y="25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0">
            <a:extLst>
              <a:ext uri="{FF2B5EF4-FFF2-40B4-BE49-F238E27FC236}">
                <a16:creationId xmlns:a16="http://schemas.microsoft.com/office/drawing/2014/main" id="{996D60C8-5182-4B70-2718-CC23D192D38A}"/>
              </a:ext>
            </a:extLst>
          </p:cNvPr>
          <p:cNvSpPr txBox="1"/>
          <p:nvPr/>
        </p:nvSpPr>
        <p:spPr>
          <a:xfrm>
            <a:off x="8446361" y="1427870"/>
            <a:ext cx="516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Class</a:t>
            </a:r>
            <a:r>
              <a:rPr sz="1400" spc="-8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3B013F68-56AF-F2FA-5827-D472BAA62F4B}"/>
              </a:ext>
            </a:extLst>
          </p:cNvPr>
          <p:cNvSpPr txBox="1"/>
          <p:nvPr/>
        </p:nvSpPr>
        <p:spPr>
          <a:xfrm>
            <a:off x="9401834" y="1427870"/>
            <a:ext cx="5168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Class</a:t>
            </a:r>
            <a:r>
              <a:rPr sz="1400" spc="-8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02729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2" name="object 12">
            <a:extLst>
              <a:ext uri="{FF2B5EF4-FFF2-40B4-BE49-F238E27FC236}">
                <a16:creationId xmlns:a16="http://schemas.microsoft.com/office/drawing/2014/main" id="{4F4E7BCF-C667-C929-ED7B-333DCC512C53}"/>
              </a:ext>
            </a:extLst>
          </p:cNvPr>
          <p:cNvGrpSpPr/>
          <p:nvPr/>
        </p:nvGrpSpPr>
        <p:grpSpPr>
          <a:xfrm>
            <a:off x="9110641" y="1425893"/>
            <a:ext cx="264795" cy="264795"/>
            <a:chOff x="6539654" y="316538"/>
            <a:chExt cx="264795" cy="264795"/>
          </a:xfrm>
        </p:grpSpPr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A7875192-8F57-43E3-C1D2-05472608D2BA}"/>
                </a:ext>
              </a:extLst>
            </p:cNvPr>
            <p:cNvSpPr/>
            <p:nvPr/>
          </p:nvSpPr>
          <p:spPr>
            <a:xfrm>
              <a:off x="6546004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251999" y="0"/>
                  </a:moveTo>
                  <a:lnTo>
                    <a:pt x="0" y="0"/>
                  </a:lnTo>
                  <a:lnTo>
                    <a:pt x="0" y="251999"/>
                  </a:lnTo>
                  <a:lnTo>
                    <a:pt x="251999" y="251999"/>
                  </a:lnTo>
                  <a:lnTo>
                    <a:pt x="251999" y="0"/>
                  </a:lnTo>
                  <a:close/>
                </a:path>
              </a:pathLst>
            </a:custGeom>
            <a:solidFill>
              <a:srgbClr val="113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4">
              <a:extLst>
                <a:ext uri="{FF2B5EF4-FFF2-40B4-BE49-F238E27FC236}">
                  <a16:creationId xmlns:a16="http://schemas.microsoft.com/office/drawing/2014/main" id="{751B2965-E103-7458-36D3-C977A22425CE}"/>
                </a:ext>
              </a:extLst>
            </p:cNvPr>
            <p:cNvSpPr/>
            <p:nvPr/>
          </p:nvSpPr>
          <p:spPr>
            <a:xfrm>
              <a:off x="6546004" y="3228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0"/>
                  </a:moveTo>
                  <a:lnTo>
                    <a:pt x="252000" y="0"/>
                  </a:lnTo>
                  <a:lnTo>
                    <a:pt x="252000" y="252000"/>
                  </a:lnTo>
                  <a:lnTo>
                    <a:pt x="0" y="252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5">
            <a:extLst>
              <a:ext uri="{FF2B5EF4-FFF2-40B4-BE49-F238E27FC236}">
                <a16:creationId xmlns:a16="http://schemas.microsoft.com/office/drawing/2014/main" id="{F1519B63-0DF5-1793-2CE3-7E79C2CF6DFB}"/>
              </a:ext>
            </a:extLst>
          </p:cNvPr>
          <p:cNvSpPr txBox="1"/>
          <p:nvPr/>
        </p:nvSpPr>
        <p:spPr>
          <a:xfrm>
            <a:off x="10362564" y="1437014"/>
            <a:ext cx="9912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202729"/>
                </a:solidFill>
                <a:latin typeface="Calibri"/>
                <a:cs typeface="Calibri"/>
              </a:rPr>
              <a:t>Concept</a:t>
            </a:r>
            <a:r>
              <a:rPr sz="1400" spc="-4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02729"/>
                </a:solidFill>
                <a:latin typeface="Calibri"/>
                <a:cs typeface="Calibri"/>
              </a:rPr>
              <a:t>Drift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37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15</a:t>
            </a:fld>
            <a:endParaRPr lang="it-IT" dirty="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3D51F4A2-E485-7F59-7A1A-642571700484}"/>
              </a:ext>
            </a:extLst>
          </p:cNvPr>
          <p:cNvSpPr txBox="1"/>
          <p:nvPr/>
        </p:nvSpPr>
        <p:spPr>
          <a:xfrm>
            <a:off x="838200" y="6054191"/>
            <a:ext cx="10637520" cy="1974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Bifet,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A.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and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 err="1">
                <a:solidFill>
                  <a:srgbClr val="202729"/>
                </a:solidFill>
                <a:latin typeface="Calibri"/>
                <a:cs typeface="Calibri"/>
              </a:rPr>
              <a:t>Gavaldá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,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 err="1">
                <a:solidFill>
                  <a:srgbClr val="202729"/>
                </a:solidFill>
                <a:latin typeface="Calibri"/>
                <a:cs typeface="Calibri"/>
              </a:rPr>
              <a:t>R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.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 err="1">
                <a:solidFill>
                  <a:srgbClr val="202729"/>
                </a:solidFill>
                <a:latin typeface="Calibri"/>
                <a:cs typeface="Calibri"/>
              </a:rPr>
              <a:t>Adaptive</a:t>
            </a:r>
            <a:r>
              <a:rPr lang="it-IT" sz="12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Learning</a:t>
            </a:r>
            <a:r>
              <a:rPr lang="it-IT" sz="1200" b="1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from</a:t>
            </a:r>
            <a:r>
              <a:rPr lang="it-IT" sz="12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 err="1">
                <a:solidFill>
                  <a:srgbClr val="202729"/>
                </a:solidFill>
                <a:latin typeface="Calibri"/>
                <a:cs typeface="Calibri"/>
              </a:rPr>
              <a:t>evolving</a:t>
            </a:r>
            <a:r>
              <a:rPr lang="it-IT" sz="1200" b="1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data</a:t>
            </a:r>
            <a:r>
              <a:rPr lang="it-IT" sz="1200" b="1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b="1" spc="-5" dirty="0">
                <a:solidFill>
                  <a:srgbClr val="202729"/>
                </a:solidFill>
                <a:latin typeface="Calibri"/>
                <a:cs typeface="Calibri"/>
              </a:rPr>
              <a:t>streams.</a:t>
            </a:r>
            <a:r>
              <a:rPr lang="it-IT" sz="1200" b="1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In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International</a:t>
            </a:r>
            <a:r>
              <a:rPr lang="it-IT" sz="12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Symposium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on</a:t>
            </a:r>
            <a:r>
              <a:rPr lang="it-IT" sz="12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 err="1">
                <a:solidFill>
                  <a:srgbClr val="202729"/>
                </a:solidFill>
                <a:latin typeface="Calibri"/>
                <a:cs typeface="Calibri"/>
              </a:rPr>
              <a:t>Intelligent</a:t>
            </a:r>
            <a:r>
              <a:rPr lang="it-IT" sz="12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Data</a:t>
            </a:r>
            <a:r>
              <a:rPr lang="it-IT" sz="12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Analysis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(pp.249-260).Springer</a:t>
            </a:r>
            <a:r>
              <a:rPr lang="it-IT" sz="12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dirty="0">
                <a:solidFill>
                  <a:srgbClr val="202729"/>
                </a:solidFill>
                <a:latin typeface="Calibri"/>
                <a:cs typeface="Calibri"/>
              </a:rPr>
              <a:t>2009,</a:t>
            </a:r>
            <a:r>
              <a:rPr lang="it-IT" sz="12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200" spc="-5" dirty="0">
                <a:solidFill>
                  <a:srgbClr val="202729"/>
                </a:solidFill>
                <a:latin typeface="Calibri"/>
                <a:cs typeface="Calibri"/>
              </a:rPr>
              <a:t>August.</a:t>
            </a:r>
            <a:endParaRPr lang="it-IT" sz="1200" dirty="0">
              <a:latin typeface="Calibri"/>
              <a:cs typeface="Calibri"/>
            </a:endParaRP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7B5072B-A993-16B6-3117-99E092E6DD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2749" y="1314943"/>
            <a:ext cx="8826502" cy="422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4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E607AF-4C45-EF70-7885-3B2A3ACD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315324" cy="1325563"/>
          </a:xfrm>
        </p:spPr>
        <p:txBody>
          <a:bodyPr/>
          <a:lstStyle/>
          <a:p>
            <a:r>
              <a:rPr lang="en-US" dirty="0"/>
              <a:t>What is a concept drift?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51D4D7-4BD2-2A7D-12A1-8B418C50B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91F49-3458-7E90-1995-2728306046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16</a:t>
            </a:fld>
            <a:endParaRPr lang="it-IT" dirty="0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90F6B2D9-D389-6D82-35C4-E2C035079CE6}"/>
              </a:ext>
            </a:extLst>
          </p:cNvPr>
          <p:cNvSpPr txBox="1"/>
          <p:nvPr/>
        </p:nvSpPr>
        <p:spPr>
          <a:xfrm>
            <a:off x="950555" y="1690688"/>
            <a:ext cx="5651654" cy="4483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SzPct val="75000"/>
              <a:tabLst>
                <a:tab pos="354965" algn="l"/>
                <a:tab pos="355600" algn="l"/>
              </a:tabLst>
            </a:pPr>
            <a:r>
              <a:rPr lang="en-GB" sz="2800" b="1" spc="-5" dirty="0">
                <a:solidFill>
                  <a:srgbClr val="C00000"/>
                </a:solidFill>
                <a:cs typeface="Calibri"/>
              </a:rPr>
              <a:t>Example – Weather forecast</a:t>
            </a:r>
            <a:br>
              <a:rPr lang="en-GB" sz="2600" spc="-5" dirty="0">
                <a:cs typeface="Calibri"/>
              </a:rPr>
            </a:br>
            <a:endParaRPr lang="en-GB" sz="2600" spc="-5" dirty="0">
              <a:cs typeface="Calibri"/>
            </a:endParaRPr>
          </a:p>
          <a:p>
            <a:pPr marL="611505" marR="9525" lvl="1" indent="-342900">
              <a:lnSpc>
                <a:spcPct val="100000"/>
              </a:lnSpc>
              <a:spcBef>
                <a:spcPts val="1535"/>
              </a:spcBef>
              <a:buClr>
                <a:srgbClr val="000000"/>
              </a:buClr>
              <a:buFont typeface="Arial"/>
              <a:buChar char="•"/>
              <a:tabLst>
                <a:tab pos="611505" algn="l"/>
                <a:tab pos="612140" algn="l"/>
              </a:tabLst>
            </a:pP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The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chaotic</a:t>
            </a:r>
            <a:r>
              <a:rPr lang="en-GB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nature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of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the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atmosphere </a:t>
            </a:r>
            <a:r>
              <a:rPr lang="en-GB" sz="2800" spc="-434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leads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to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continuous and sudden weather changes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(concept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 drifts)</a:t>
            </a:r>
            <a:endParaRPr lang="en-GB" sz="2800" dirty="0">
              <a:latin typeface="Calibri"/>
              <a:cs typeface="Calibri"/>
            </a:endParaRPr>
          </a:p>
          <a:p>
            <a:pPr marL="611505" marR="5080" lvl="1" indent="-34290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611505" algn="l"/>
                <a:tab pos="612140" algn="l"/>
              </a:tabLst>
            </a:pP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Weather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forecast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models must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detect </a:t>
            </a:r>
            <a:r>
              <a:rPr lang="en-GB" sz="2800" spc="-44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these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changes and adapt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to them,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without be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retrained</a:t>
            </a:r>
            <a:r>
              <a:rPr lang="en-GB" sz="2800" spc="-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en-GB" sz="2800" spc="-5" dirty="0">
                <a:solidFill>
                  <a:srgbClr val="202729"/>
                </a:solidFill>
                <a:latin typeface="Calibri"/>
                <a:cs typeface="Calibri"/>
              </a:rPr>
              <a:t>from </a:t>
            </a:r>
            <a:r>
              <a:rPr lang="en-GB" sz="2800" dirty="0">
                <a:solidFill>
                  <a:srgbClr val="202729"/>
                </a:solidFill>
                <a:latin typeface="Calibri"/>
                <a:cs typeface="Calibri"/>
              </a:rPr>
              <a:t>scratch</a:t>
            </a:r>
            <a:endParaRPr lang="en-GB" sz="2800" dirty="0">
              <a:latin typeface="Calibri"/>
              <a:cs typeface="Calibri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CF0EA529-D0F7-E3D1-AD56-9D38F73339B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5529" y="2818765"/>
            <a:ext cx="5059369" cy="287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6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sz="quarter" idx="11"/>
          </p:nvPr>
        </p:nvSpPr>
        <p:spPr/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17</a:t>
            </a:fld>
            <a:endParaRPr lang="en-US" dirty="0"/>
          </a:p>
        </p:txBody>
      </p:sp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3005888" y="1960010"/>
            <a:ext cx="6180222" cy="1244600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sz="7200" dirty="0"/>
              <a:t>Hands on </a:t>
            </a:r>
            <a:r>
              <a:rPr lang="en-US" sz="7200" dirty="0" err="1"/>
              <a:t>Colab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63577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3CF8A1-A852-5195-BB19-14F4BAC102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8DC23-31C2-BA4E-7FC3-D8D0CD5531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18</a:t>
            </a:fld>
            <a:endParaRPr lang="it-IT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84BAED-368C-0176-7086-72C4D6BC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AB52CA5-D1C9-009F-4A6B-6A1A292333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035"/>
              </a:spcBef>
              <a:buClr>
                <a:srgbClr val="616161"/>
              </a:buClr>
              <a:buSzPct val="88888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Albert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Bifet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DATA</a:t>
            </a:r>
            <a:r>
              <a:rPr lang="it-IT" sz="28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STREAM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MINING</a:t>
            </a:r>
            <a:r>
              <a:rPr lang="it-IT" sz="28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2020-2021</a:t>
            </a:r>
            <a:r>
              <a:rPr lang="it-IT" sz="2800" spc="1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 err="1">
                <a:solidFill>
                  <a:srgbClr val="202729"/>
                </a:solidFill>
                <a:latin typeface="Calibri"/>
                <a:cs typeface="Calibri"/>
              </a:rPr>
              <a:t>course</a:t>
            </a:r>
            <a:r>
              <a:rPr lang="it-IT" sz="2800" spc="1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 err="1">
                <a:solidFill>
                  <a:srgbClr val="202729"/>
                </a:solidFill>
                <a:latin typeface="Calibri"/>
                <a:cs typeface="Calibri"/>
              </a:rPr>
              <a:t>at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Telecom</a:t>
            </a:r>
            <a:r>
              <a:rPr lang="it-IT" sz="2800" spc="1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Paris</a:t>
            </a:r>
            <a:endParaRPr lang="it-IT" sz="2800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35"/>
              </a:spcBef>
              <a:buClr>
                <a:srgbClr val="616161"/>
              </a:buClr>
              <a:buSzPct val="88888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Alessio</a:t>
            </a:r>
            <a:r>
              <a:rPr lang="it-IT" sz="2800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Bernardo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dirty="0">
                <a:solidFill>
                  <a:srgbClr val="202729"/>
                </a:solidFill>
                <a:latin typeface="Calibri"/>
                <a:cs typeface="Calibri"/>
              </a:rPr>
              <a:t>&amp;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Emanuele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dirty="0">
                <a:solidFill>
                  <a:srgbClr val="202729"/>
                </a:solidFill>
                <a:latin typeface="Calibri"/>
                <a:cs typeface="Calibri"/>
              </a:rPr>
              <a:t>Della</a:t>
            </a:r>
            <a:r>
              <a:rPr lang="it-IT" sz="2800" spc="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2800" spc="-5" dirty="0">
                <a:solidFill>
                  <a:srgbClr val="202729"/>
                </a:solidFill>
                <a:latin typeface="Calibri"/>
                <a:cs typeface="Calibri"/>
              </a:rPr>
              <a:t>Valle</a:t>
            </a:r>
            <a:endParaRPr lang="it-IT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71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4407-7C6D-344F-83C7-E8743D9BD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Hands-on session:</a:t>
            </a:r>
            <a:br>
              <a:rPr lang="en-US" dirty="0"/>
            </a:br>
            <a:r>
              <a:rPr lang="en-US" dirty="0"/>
              <a:t>River Library</a:t>
            </a:r>
            <a:br>
              <a:rPr lang="en-US" dirty="0"/>
            </a:br>
            <a:br>
              <a:rPr lang="en-US" dirty="0"/>
            </a:br>
            <a:endParaRPr lang="en-US" noProof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858F37-1763-AD46-910A-3C7ECD45A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6657" y="4304251"/>
            <a:ext cx="9797142" cy="1904999"/>
          </a:xfrm>
        </p:spPr>
        <p:txBody>
          <a:bodyPr>
            <a:normAutofit/>
          </a:bodyPr>
          <a:lstStyle/>
          <a:p>
            <a:pPr lvl="0"/>
            <a:r>
              <a:rPr lang="en-GB" sz="3500" dirty="0">
                <a:solidFill>
                  <a:schemeClr val="bg1">
                    <a:lumMod val="50000"/>
                  </a:schemeClr>
                </a:solidFill>
              </a:rPr>
              <a:t>Alessio Bernardo</a:t>
            </a:r>
          </a:p>
          <a:p>
            <a:pPr lvl="0"/>
            <a:r>
              <a:rPr lang="en-GB" sz="2000" dirty="0"/>
              <a:t>Post-doc @ Politecnico di Milano</a:t>
            </a:r>
          </a:p>
          <a:p>
            <a:pPr lvl="0"/>
            <a:r>
              <a:rPr lang="en-GB" sz="2000" dirty="0"/>
              <a:t>CTO &amp; Co-founder @ Motus ml</a:t>
            </a:r>
          </a:p>
        </p:txBody>
      </p:sp>
    </p:spTree>
    <p:extLst>
      <p:ext uri="{BB962C8B-B14F-4D97-AF65-F5344CB8AC3E}">
        <p14:creationId xmlns:p14="http://schemas.microsoft.com/office/powerpoint/2010/main" val="8568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8DCED-FD7D-593D-5E31-4E68D046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5D46BA-59EC-7673-54DA-45EEB5C9193A}"/>
              </a:ext>
            </a:extLst>
          </p:cNvPr>
          <p:cNvSpPr txBox="1"/>
          <p:nvPr/>
        </p:nvSpPr>
        <p:spPr>
          <a:xfrm>
            <a:off x="4787955" y="1996110"/>
            <a:ext cx="2677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Alessio Bernardo, Ph.D.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7B4D1-EAE4-C60A-FAF6-6A6280F9D86F}"/>
              </a:ext>
            </a:extLst>
          </p:cNvPr>
          <p:cNvSpPr txBox="1"/>
          <p:nvPr/>
        </p:nvSpPr>
        <p:spPr>
          <a:xfrm>
            <a:off x="4804888" y="2356798"/>
            <a:ext cx="3261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Post-doc @ Politecnico di Milano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CTO &amp; Co-founder @ Motus 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7B7A1-DECE-3867-3A9C-3AD801ABF8DD}"/>
              </a:ext>
            </a:extLst>
          </p:cNvPr>
          <p:cNvSpPr/>
          <p:nvPr/>
        </p:nvSpPr>
        <p:spPr>
          <a:xfrm>
            <a:off x="4787955" y="3289533"/>
            <a:ext cx="66303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GB" sz="1800" b="1" kern="1200" dirty="0">
                <a:solidFill>
                  <a:srgbClr val="000000"/>
                </a:solidFill>
              </a:rPr>
              <a:t>5 years </a:t>
            </a:r>
            <a:r>
              <a:rPr lang="en-GB" sz="1800" kern="1200" dirty="0">
                <a:solidFill>
                  <a:srgbClr val="000000"/>
                </a:solidFill>
              </a:rPr>
              <a:t>of experience in </a:t>
            </a:r>
            <a:r>
              <a:rPr lang="en-GB" sz="1800" b="1" kern="1200" dirty="0">
                <a:solidFill>
                  <a:srgbClr val="000000"/>
                </a:solidFill>
              </a:rPr>
              <a:t>research </a:t>
            </a:r>
            <a:r>
              <a:rPr lang="en-GB" sz="1800" kern="1200" dirty="0">
                <a:solidFill>
                  <a:srgbClr val="000000"/>
                </a:solidFill>
              </a:rPr>
              <a:t>in the </a:t>
            </a:r>
            <a:r>
              <a:rPr lang="en-GB" sz="1800" b="1" kern="1200" dirty="0">
                <a:solidFill>
                  <a:srgbClr val="000000"/>
                </a:solidFill>
              </a:rPr>
              <a:t>Streaming Machine Learning </a:t>
            </a:r>
            <a:r>
              <a:rPr lang="en-GB" sz="1800" kern="1200" dirty="0">
                <a:solidFill>
                  <a:srgbClr val="000000"/>
                </a:solidFill>
              </a:rPr>
              <a:t>field with </a:t>
            </a:r>
            <a:r>
              <a:rPr lang="en-GB" sz="1800" b="1" kern="1200" dirty="0">
                <a:solidFill>
                  <a:srgbClr val="000000"/>
                </a:solidFill>
              </a:rPr>
              <a:t>evolving </a:t>
            </a:r>
            <a:r>
              <a:rPr lang="en-GB" sz="1800" kern="1200" dirty="0">
                <a:solidFill>
                  <a:srgbClr val="000000"/>
                </a:solidFill>
              </a:rPr>
              <a:t>data</a:t>
            </a:r>
            <a:r>
              <a:rPr lang="en-GB" sz="1800" b="1" kern="1200" dirty="0">
                <a:solidFill>
                  <a:srgbClr val="000000"/>
                </a:solidFill>
              </a:rPr>
              <a:t> streams</a:t>
            </a:r>
            <a:r>
              <a:rPr lang="en-GB" sz="1800" kern="1200" dirty="0">
                <a:solidFill>
                  <a:srgbClr val="000000"/>
                </a:solidFill>
              </a:rPr>
              <a:t>,</a:t>
            </a:r>
            <a:r>
              <a:rPr lang="en-GB" sz="1800" b="1" kern="1200" dirty="0">
                <a:solidFill>
                  <a:srgbClr val="000000"/>
                </a:solidFill>
              </a:rPr>
              <a:t> concept drifts</a:t>
            </a:r>
            <a:r>
              <a:rPr lang="en-GB" sz="1800" kern="1200" dirty="0">
                <a:solidFill>
                  <a:srgbClr val="000000"/>
                </a:solidFill>
              </a:rPr>
              <a:t>,</a:t>
            </a:r>
            <a:r>
              <a:rPr lang="en-GB" sz="1800" b="1" kern="1200" dirty="0">
                <a:solidFill>
                  <a:srgbClr val="000000"/>
                </a:solidFill>
              </a:rPr>
              <a:t> </a:t>
            </a:r>
            <a:r>
              <a:rPr lang="en-GB" sz="1800" kern="1200" dirty="0">
                <a:solidFill>
                  <a:srgbClr val="000000"/>
                </a:solidFill>
              </a:rPr>
              <a:t>and</a:t>
            </a:r>
            <a:r>
              <a:rPr lang="en-GB" sz="1800" b="1" kern="1200" dirty="0">
                <a:solidFill>
                  <a:srgbClr val="000000"/>
                </a:solidFill>
              </a:rPr>
              <a:t> class imbalance;</a:t>
            </a:r>
          </a:p>
          <a:p>
            <a:pPr marL="285750" indent="-285750" algn="l" defTabSz="914400" hangingPunct="1">
              <a:buFont typeface="Arial" panose="020B0604020202020204" pitchFamily="34" charset="0"/>
              <a:buChar char="•"/>
            </a:pPr>
            <a:r>
              <a:rPr lang="en-GB" sz="1800" kern="1200" dirty="0">
                <a:solidFill>
                  <a:srgbClr val="000000"/>
                </a:solidFill>
              </a:rPr>
              <a:t>Focus on applying </a:t>
            </a:r>
            <a:r>
              <a:rPr lang="en-GB" sz="1800" b="1" kern="1200" dirty="0">
                <a:solidFill>
                  <a:srgbClr val="000000"/>
                </a:solidFill>
              </a:rPr>
              <a:t>Streaming Machine Learning </a:t>
            </a:r>
            <a:r>
              <a:rPr lang="en-GB" sz="1800" kern="1200" dirty="0">
                <a:solidFill>
                  <a:srgbClr val="000000"/>
                </a:solidFill>
              </a:rPr>
              <a:t>techniques</a:t>
            </a:r>
            <a:r>
              <a:rPr lang="en-GB" sz="1800" b="1" kern="1200" dirty="0">
                <a:solidFill>
                  <a:srgbClr val="000000"/>
                </a:solidFill>
              </a:rPr>
              <a:t> </a:t>
            </a:r>
            <a:r>
              <a:rPr lang="en-GB" sz="1800" kern="1200" dirty="0">
                <a:solidFill>
                  <a:srgbClr val="000000"/>
                </a:solidFill>
              </a:rPr>
              <a:t>in</a:t>
            </a:r>
            <a:r>
              <a:rPr lang="en-GB" sz="1800" b="1" kern="1200" dirty="0">
                <a:solidFill>
                  <a:srgbClr val="000000"/>
                </a:solidFill>
              </a:rPr>
              <a:t> constrained </a:t>
            </a:r>
            <a:r>
              <a:rPr lang="en-GB" sz="1800" kern="1200" dirty="0">
                <a:solidFill>
                  <a:srgbClr val="000000"/>
                </a:solidFill>
              </a:rPr>
              <a:t>environments</a:t>
            </a:r>
            <a:r>
              <a:rPr lang="en-GB" sz="1800" b="1" kern="1200" dirty="0">
                <a:solidFill>
                  <a:srgbClr val="000000"/>
                </a:solidFill>
              </a:rPr>
              <a:t> </a:t>
            </a:r>
            <a:r>
              <a:rPr lang="en-GB" sz="1800" kern="1200" dirty="0">
                <a:solidFill>
                  <a:srgbClr val="000000"/>
                </a:solidFill>
              </a:rPr>
              <a:t>at the network's </a:t>
            </a:r>
            <a:r>
              <a:rPr lang="en-GB" sz="1800" b="1" kern="1200" dirty="0">
                <a:solidFill>
                  <a:srgbClr val="000000"/>
                </a:solidFill>
              </a:rPr>
              <a:t>edge.</a:t>
            </a:r>
          </a:p>
          <a:p>
            <a:pPr lvl="1"/>
            <a:endParaRPr lang="en-GB" sz="1600" b="1" dirty="0">
              <a:solidFill>
                <a:srgbClr val="000000"/>
              </a:solidFill>
              <a:hlinkClick r:id="rId3"/>
            </a:endParaRPr>
          </a:p>
          <a:p>
            <a:r>
              <a:rPr lang="en-GB" sz="1600" b="1" kern="1200" dirty="0">
                <a:solidFill>
                  <a:srgbClr val="000000"/>
                </a:solidFill>
                <a:hlinkClick r:id="rId4"/>
              </a:rPr>
              <a:t>https://alessiobernardo.github.io/ </a:t>
            </a:r>
            <a:endParaRPr lang="en-GB" sz="1600" b="1" kern="1200" dirty="0">
              <a:solidFill>
                <a:srgbClr val="000000"/>
              </a:solidFill>
            </a:endParaRPr>
          </a:p>
          <a:p>
            <a:r>
              <a:rPr lang="en-GB" sz="1600" b="1" kern="1200" dirty="0">
                <a:solidFill>
                  <a:srgbClr val="000000"/>
                </a:solidFill>
                <a:hlinkClick r:id="rId5"/>
              </a:rPr>
              <a:t>https://motusml.com/</a:t>
            </a:r>
            <a:r>
              <a:rPr lang="en-GB" sz="1600" b="1" kern="1200" dirty="0">
                <a:solidFill>
                  <a:srgbClr val="000000"/>
                </a:solidFill>
              </a:rPr>
              <a:t> </a:t>
            </a:r>
            <a:endParaRPr lang="en-GB" sz="1600" kern="1200" dirty="0">
              <a:solidFill>
                <a:srgbClr val="000000"/>
              </a:solidFill>
            </a:endParaRPr>
          </a:p>
          <a:p>
            <a:pPr algn="l" defTabSz="914400" hangingPunct="1"/>
            <a:endParaRPr lang="en-GB" sz="1800" kern="1200" dirty="0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684030-D19C-D50C-0EF2-2B039C904C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19743-D372-A259-D37C-10FF04E04D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65D038-E70F-B244-A1AE-4DC4A8F32122}" type="slidenum">
              <a:rPr lang="it-IT" smtClean="0"/>
              <a:t>2</a:t>
            </a:fld>
            <a:endParaRPr lang="it-IT" dirty="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32667F6B-B559-A6E6-00F6-1AA97E9798C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2050377"/>
            <a:ext cx="3204411" cy="37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10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It is a Streaming World …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1AD558A-D08A-232F-6293-120852D41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39"/>
          <a:stretch/>
        </p:blipFill>
        <p:spPr>
          <a:xfrm>
            <a:off x="1391766" y="1690688"/>
            <a:ext cx="9408466" cy="44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9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… but 68% of data are not used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C1883BA-D0F9-080E-C0EF-BF392CFE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06" y="1690688"/>
            <a:ext cx="9639387" cy="4035797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1141EC4-A817-D28B-8032-203E16598B36}"/>
              </a:ext>
            </a:extLst>
          </p:cNvPr>
          <p:cNvSpPr txBox="1"/>
          <p:nvPr/>
        </p:nvSpPr>
        <p:spPr>
          <a:xfrm>
            <a:off x="10412361" y="5961267"/>
            <a:ext cx="849322" cy="191078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lang="en-US" sz="1200" spc="-5" dirty="0">
                <a:latin typeface="Calibri"/>
                <a:cs typeface="Calibri"/>
              </a:rPr>
              <a:t>Src: Seagate</a:t>
            </a:r>
            <a:endParaRPr lang="it-IT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8128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Traditional approach vs …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4F5F8871-F8D1-4F4B-9F58-DD1ABE4991E6}"/>
              </a:ext>
            </a:extLst>
          </p:cNvPr>
          <p:cNvSpPr/>
          <p:nvPr/>
        </p:nvSpPr>
        <p:spPr>
          <a:xfrm>
            <a:off x="5548393" y="1456841"/>
            <a:ext cx="5858360" cy="4711484"/>
          </a:xfrm>
          <a:custGeom>
            <a:avLst/>
            <a:gdLst>
              <a:gd name="connsiteX0" fmla="*/ 867905 w 5858360"/>
              <a:gd name="connsiteY0" fmla="*/ 2340244 h 4711484"/>
              <a:gd name="connsiteX1" fmla="*/ 0 w 5858360"/>
              <a:gd name="connsiteY1" fmla="*/ 976393 h 4711484"/>
              <a:gd name="connsiteX2" fmla="*/ 15499 w 5858360"/>
              <a:gd name="connsiteY2" fmla="*/ 15498 h 4711484"/>
              <a:gd name="connsiteX3" fmla="*/ 5858360 w 5858360"/>
              <a:gd name="connsiteY3" fmla="*/ 0 h 4711484"/>
              <a:gd name="connsiteX4" fmla="*/ 5811865 w 5858360"/>
              <a:gd name="connsiteY4" fmla="*/ 4711484 h 4711484"/>
              <a:gd name="connsiteX5" fmla="*/ 46495 w 5858360"/>
              <a:gd name="connsiteY5" fmla="*/ 4711484 h 4711484"/>
              <a:gd name="connsiteX6" fmla="*/ 92990 w 5858360"/>
              <a:gd name="connsiteY6" fmla="*/ 4138047 h 4711484"/>
              <a:gd name="connsiteX7" fmla="*/ 867905 w 5858360"/>
              <a:gd name="connsiteY7" fmla="*/ 2340244 h 47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8360" h="4711484">
                <a:moveTo>
                  <a:pt x="867905" y="2340244"/>
                </a:moveTo>
                <a:lnTo>
                  <a:pt x="0" y="976393"/>
                </a:lnTo>
                <a:lnTo>
                  <a:pt x="15499" y="15498"/>
                </a:lnTo>
                <a:lnTo>
                  <a:pt x="5858360" y="0"/>
                </a:lnTo>
                <a:lnTo>
                  <a:pt x="5811865" y="4711484"/>
                </a:lnTo>
                <a:lnTo>
                  <a:pt x="46495" y="4711484"/>
                </a:lnTo>
                <a:lnTo>
                  <a:pt x="92990" y="4138047"/>
                </a:lnTo>
                <a:lnTo>
                  <a:pt x="867905" y="2340244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6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ML models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F5F8871-F8D1-4F4B-9F58-DD1ABE4991E6}"/>
              </a:ext>
            </a:extLst>
          </p:cNvPr>
          <p:cNvSpPr/>
          <p:nvPr/>
        </p:nvSpPr>
        <p:spPr>
          <a:xfrm>
            <a:off x="5548393" y="1456841"/>
            <a:ext cx="5858360" cy="4711484"/>
          </a:xfrm>
          <a:custGeom>
            <a:avLst/>
            <a:gdLst>
              <a:gd name="connsiteX0" fmla="*/ 867905 w 5858360"/>
              <a:gd name="connsiteY0" fmla="*/ 2340244 h 4711484"/>
              <a:gd name="connsiteX1" fmla="*/ 0 w 5858360"/>
              <a:gd name="connsiteY1" fmla="*/ 976393 h 4711484"/>
              <a:gd name="connsiteX2" fmla="*/ 15499 w 5858360"/>
              <a:gd name="connsiteY2" fmla="*/ 15498 h 4711484"/>
              <a:gd name="connsiteX3" fmla="*/ 5858360 w 5858360"/>
              <a:gd name="connsiteY3" fmla="*/ 0 h 4711484"/>
              <a:gd name="connsiteX4" fmla="*/ 5811865 w 5858360"/>
              <a:gd name="connsiteY4" fmla="*/ 4711484 h 4711484"/>
              <a:gd name="connsiteX5" fmla="*/ 46495 w 5858360"/>
              <a:gd name="connsiteY5" fmla="*/ 4711484 h 4711484"/>
              <a:gd name="connsiteX6" fmla="*/ 92990 w 5858360"/>
              <a:gd name="connsiteY6" fmla="*/ 4138047 h 4711484"/>
              <a:gd name="connsiteX7" fmla="*/ 867905 w 5858360"/>
              <a:gd name="connsiteY7" fmla="*/ 2340244 h 471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8360" h="4711484">
                <a:moveTo>
                  <a:pt x="867905" y="2340244"/>
                </a:moveTo>
                <a:lnTo>
                  <a:pt x="0" y="976393"/>
                </a:lnTo>
                <a:lnTo>
                  <a:pt x="15499" y="15498"/>
                </a:lnTo>
                <a:lnTo>
                  <a:pt x="5858360" y="0"/>
                </a:lnTo>
                <a:lnTo>
                  <a:pt x="5811865" y="4711484"/>
                </a:lnTo>
                <a:lnTo>
                  <a:pt x="46495" y="4711484"/>
                </a:lnTo>
                <a:lnTo>
                  <a:pt x="92990" y="4138047"/>
                </a:lnTo>
                <a:lnTo>
                  <a:pt x="867905" y="2340244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C64F7349-358A-077D-6B64-0847FDDA849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294" y="1878713"/>
            <a:ext cx="10321412" cy="37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317736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Traditional vs. Velocity-oriented approach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8BA18C4-6C2E-BA41-9955-AF0635547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6" t="18296" b="19168"/>
          <a:stretch/>
        </p:blipFill>
        <p:spPr>
          <a:xfrm>
            <a:off x="868364" y="1456841"/>
            <a:ext cx="10188574" cy="489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7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SML models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5" name="object 2">
            <a:extLst>
              <a:ext uri="{FF2B5EF4-FFF2-40B4-BE49-F238E27FC236}">
                <a16:creationId xmlns:a16="http://schemas.microsoft.com/office/drawing/2014/main" id="{5B87D0F6-2537-2DE3-1467-9532F3F5230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2268" y="1649657"/>
            <a:ext cx="8167462" cy="4085945"/>
          </a:xfrm>
          <a:prstGeom prst="rect">
            <a:avLst/>
          </a:prstGeom>
        </p:spPr>
      </p:pic>
      <p:sp>
        <p:nvSpPr>
          <p:cNvPr id="6" name="object 18">
            <a:extLst>
              <a:ext uri="{FF2B5EF4-FFF2-40B4-BE49-F238E27FC236}">
                <a16:creationId xmlns:a16="http://schemas.microsoft.com/office/drawing/2014/main" id="{70844FED-585A-48EF-2C53-13631AA670CD}"/>
              </a:ext>
            </a:extLst>
          </p:cNvPr>
          <p:cNvSpPr txBox="1"/>
          <p:nvPr/>
        </p:nvSpPr>
        <p:spPr>
          <a:xfrm>
            <a:off x="838200" y="6054191"/>
            <a:ext cx="10568553" cy="22826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A. Bifet, G. de Francisci Morales,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J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Read, G. Holmes, and B. </a:t>
            </a:r>
            <a:r>
              <a:rPr lang="it-IT" sz="1400" spc="-5" dirty="0" err="1">
                <a:solidFill>
                  <a:srgbClr val="202729"/>
                </a:solidFill>
                <a:latin typeface="Calibri"/>
                <a:cs typeface="Calibri"/>
              </a:rPr>
              <a:t>Pfahringer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Efficient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online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evaluation</a:t>
            </a:r>
            <a:r>
              <a:rPr lang="it-IT" sz="1400" b="1" spc="-5" dirty="0">
                <a:solidFill>
                  <a:srgbClr val="202729"/>
                </a:solidFill>
                <a:latin typeface="Calibri"/>
                <a:cs typeface="Calibri"/>
              </a:rPr>
              <a:t> of big data stream </a:t>
            </a:r>
            <a:r>
              <a:rPr lang="it-IT" sz="1400" b="1" spc="-5" dirty="0" err="1">
                <a:solidFill>
                  <a:srgbClr val="202729"/>
                </a:solidFill>
                <a:latin typeface="Calibri"/>
                <a:cs typeface="Calibri"/>
              </a:rPr>
              <a:t>classifiers</a:t>
            </a:r>
            <a:r>
              <a:rPr lang="it-IT" sz="1400" spc="-5" dirty="0">
                <a:solidFill>
                  <a:srgbClr val="202729"/>
                </a:solidFill>
                <a:latin typeface="Calibri"/>
                <a:cs typeface="Calibri"/>
              </a:rPr>
              <a:t>. ACM SIGKDD 2015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74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8315325" cy="1325563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r>
              <a:rPr lang="en-US" dirty="0"/>
              <a:t>SML models</a:t>
            </a:r>
            <a:endParaRPr lang="en-US" b="1" dirty="0"/>
          </a:p>
        </p:txBody>
      </p:sp>
      <p:sp>
        <p:nvSpPr>
          <p:cNvPr id="710" name="Google Shape;710;p19"/>
          <p:cNvSpPr txBox="1">
            <a:spLocks noGrp="1"/>
          </p:cNvSpPr>
          <p:nvPr>
            <p:ph type="sldNum" idx="4294967295"/>
          </p:nvPr>
        </p:nvSpPr>
        <p:spPr>
          <a:xfrm>
            <a:off x="9135938" y="6356350"/>
            <a:ext cx="2217861" cy="365125"/>
          </a:xfrm>
        </p:spPr>
        <p:txBody>
          <a:bodyPr spcFirstLastPara="1" lIns="121900" tIns="60933" rIns="121900" bIns="60933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400"/>
            </a:pPr>
            <a:fld id="{00000000-1234-1234-1234-123412341234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SzPts val="1400"/>
              </a:pPr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578-5CF9-8147-81FE-48012F22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it-IT" dirty="0"/>
              <a:t>Alessio Bernardo - https://alessiobernardo.github.io/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47072BF2-9DBF-3C9F-2B5F-9462C4056DE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885233"/>
            <a:ext cx="4002663" cy="3999752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F15F9DEE-0D0D-41DB-DC9A-B7B5A1784DB7}"/>
              </a:ext>
            </a:extLst>
          </p:cNvPr>
          <p:cNvSpPr txBox="1"/>
          <p:nvPr/>
        </p:nvSpPr>
        <p:spPr>
          <a:xfrm>
            <a:off x="6095999" y="1885233"/>
            <a:ext cx="4720788" cy="3054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cs typeface="Calibri"/>
              </a:rPr>
              <a:t>Incremental learning</a:t>
            </a:r>
            <a:endParaRPr lang="en-US" sz="2800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2800" spc="-5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Calibri"/>
              </a:rPr>
              <a:t>Unbounded</a:t>
            </a:r>
            <a:r>
              <a:rPr sz="2800" spc="-45" dirty="0">
                <a:cs typeface="Calibri"/>
              </a:rPr>
              <a:t> </a:t>
            </a:r>
            <a:r>
              <a:rPr lang="en-US" sz="2800" spc="-5" dirty="0">
                <a:cs typeface="Calibri"/>
              </a:rPr>
              <a:t>real-time data</a:t>
            </a:r>
            <a:endParaRPr sz="28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800" dirty="0">
              <a:cs typeface="Calibri"/>
            </a:endParaRPr>
          </a:p>
          <a:p>
            <a:pPr marL="355600" indent="-342900">
              <a:lnSpc>
                <a:spcPct val="100000"/>
              </a:lnSpc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cs typeface="Calibri"/>
              </a:rPr>
              <a:t>Resource</a:t>
            </a:r>
            <a:r>
              <a:rPr sz="2800" spc="-45" dirty="0">
                <a:cs typeface="Calibri"/>
              </a:rPr>
              <a:t> </a:t>
            </a:r>
            <a:r>
              <a:rPr sz="2800" spc="-10" dirty="0">
                <a:cs typeface="Calibri"/>
              </a:rPr>
              <a:t>efficient</a:t>
            </a:r>
            <a:endParaRPr lang="it-IT" sz="28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it-IT" sz="2800" dirty="0">
              <a:cs typeface="Calibri"/>
            </a:endParaRPr>
          </a:p>
          <a:p>
            <a:pPr marL="355600" indent="-342900">
              <a:lnSpc>
                <a:spcPct val="100000"/>
              </a:lnSpc>
              <a:buSzPct val="75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cs typeface="Calibri"/>
              </a:rPr>
              <a:t>Dynamic</a:t>
            </a:r>
            <a:r>
              <a:rPr sz="2800" spc="-85" dirty="0">
                <a:cs typeface="Calibri"/>
              </a:rPr>
              <a:t> </a:t>
            </a:r>
            <a:r>
              <a:rPr sz="2800" spc="-5" dirty="0">
                <a:cs typeface="Calibri"/>
              </a:rPr>
              <a:t>models</a:t>
            </a:r>
            <a:endParaRPr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3894742"/>
      </p:ext>
    </p:extLst>
  </p:cSld>
  <p:clrMapOvr>
    <a:masterClrMapping/>
  </p:clrMapOvr>
</p:sld>
</file>

<file path=ppt/theme/theme1.xml><?xml version="1.0" encoding="utf-8"?>
<a:theme xmlns:a="http://schemas.openxmlformats.org/drawingml/2006/main" name="DS4bis-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prstDash val="sysDash"/>
          <a:headEnd type="none" w="med" len="med"/>
          <a:tailEnd type="arrow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>
        <a:normAutofit/>
      </a:bodyPr>
      <a:lstStyle>
        <a:defPPr algn="l">
          <a:defRPr sz="4000" b="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_Netflix succes story - new temp - short version" id="{862F0AA1-BA8A-1340-BFFD-6C39A9B9C8BF}" vid="{2142564B-E4D1-5F45-BD12-9C987AE8E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37944</TotalTime>
  <Words>1301</Words>
  <Application>Microsoft Macintosh PowerPoint</Application>
  <PresentationFormat>Widescreen</PresentationFormat>
  <Paragraphs>120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Rubik</vt:lpstr>
      <vt:lpstr>Titillium</vt:lpstr>
      <vt:lpstr>DS4bis-temp</vt:lpstr>
      <vt:lpstr>Hands-on session: River Library  </vt:lpstr>
      <vt:lpstr>Me</vt:lpstr>
      <vt:lpstr>It is a Streaming World …</vt:lpstr>
      <vt:lpstr>… but 68% of data are not used</vt:lpstr>
      <vt:lpstr>Traditional approach vs …</vt:lpstr>
      <vt:lpstr>ML models</vt:lpstr>
      <vt:lpstr>Traditional vs. Velocity-oriented approach</vt:lpstr>
      <vt:lpstr>SML models</vt:lpstr>
      <vt:lpstr>SML models</vt:lpstr>
      <vt:lpstr>SML models</vt:lpstr>
      <vt:lpstr>Concept Drift</vt:lpstr>
      <vt:lpstr>Presentazione standard di PowerPoint</vt:lpstr>
      <vt:lpstr>What is a concept drift?</vt:lpstr>
      <vt:lpstr>What is a concept drift?</vt:lpstr>
      <vt:lpstr>What is a concept drift?</vt:lpstr>
      <vt:lpstr>What is a concept drift?</vt:lpstr>
      <vt:lpstr>Hands on Colab</vt:lpstr>
      <vt:lpstr>Credits</vt:lpstr>
      <vt:lpstr>Hands-on session: River Library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Engineering</dc:title>
  <dc:creator>Emanuele Della Valle</dc:creator>
  <cp:lastModifiedBy>Alessio Bernardo</cp:lastModifiedBy>
  <cp:revision>119</cp:revision>
  <dcterms:created xsi:type="dcterms:W3CDTF">2020-11-13T14:01:43Z</dcterms:created>
  <dcterms:modified xsi:type="dcterms:W3CDTF">2023-10-12T12:02:27Z</dcterms:modified>
</cp:coreProperties>
</file>